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70" r:id="rId11"/>
    <p:sldId id="264" r:id="rId12"/>
    <p:sldId id="267" r:id="rId13"/>
    <p:sldId id="265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6F0"/>
    <a:srgbClr val="D15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D3BDF-0299-4603-937D-66E304C40EAE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4CD01-EE17-4BDA-AA57-4BC0D975AC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8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4CD01-EE17-4BDA-AA57-4BC0D975ACF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FA806-3100-4BF1-BB1D-C02FAE7CA760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4A56-0C3D-49C7-BEE2-525A990434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Engine applications Knowledge sharing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810" y="381000"/>
            <a:ext cx="791638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Intake system in Engine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29283"/>
            <a:ext cx="7696200" cy="426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4267200" y="4724400"/>
            <a:ext cx="609600" cy="1066800"/>
          </a:xfrm>
          <a:prstGeom prst="straightConnector1">
            <a:avLst/>
          </a:prstGeom>
          <a:ln w="57150">
            <a:solidFill>
              <a:srgbClr val="1106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657600" y="5867400"/>
            <a:ext cx="2514600" cy="457200"/>
          </a:xfrm>
          <a:prstGeom prst="rect">
            <a:avLst/>
          </a:prstGeom>
          <a:solidFill>
            <a:srgbClr val="110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Compressor Inlet Pressure Sensor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57600" y="1752600"/>
            <a:ext cx="457200" cy="1447800"/>
          </a:xfrm>
          <a:prstGeom prst="straightConnector1">
            <a:avLst/>
          </a:prstGeom>
          <a:ln w="57150">
            <a:solidFill>
              <a:srgbClr val="1106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05000" y="1219200"/>
            <a:ext cx="3048000" cy="533400"/>
          </a:xfrm>
          <a:prstGeom prst="rect">
            <a:avLst/>
          </a:prstGeom>
          <a:solidFill>
            <a:srgbClr val="110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Intake Manifold Air Pressure  &amp; Temperature sensors</a:t>
            </a:r>
            <a:endParaRPr lang="en-US" sz="1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67200" y="1524000"/>
            <a:ext cx="2286000" cy="1066800"/>
          </a:xfrm>
          <a:prstGeom prst="straightConnector1">
            <a:avLst/>
          </a:prstGeom>
          <a:ln w="38100">
            <a:solidFill>
              <a:srgbClr val="D158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77000" y="1295400"/>
            <a:ext cx="2362200" cy="457200"/>
          </a:xfrm>
          <a:prstGeom prst="rect">
            <a:avLst/>
          </a:prstGeom>
          <a:solidFill>
            <a:srgbClr val="D158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Exhaust Temperature sensor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457201"/>
            <a:ext cx="73914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419600" y="3352800"/>
            <a:ext cx="304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2"/>
          </p:cNvCxnSpPr>
          <p:nvPr/>
        </p:nvCxnSpPr>
        <p:spPr>
          <a:xfrm flipH="1" flipV="1">
            <a:off x="4572000" y="3581400"/>
            <a:ext cx="533400" cy="1981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53000" y="5410200"/>
            <a:ext cx="2057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Unfiltered fuel pressure sensor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2286000" y="25146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0" idx="2"/>
          </p:cNvCxnSpPr>
          <p:nvPr/>
        </p:nvCxnSpPr>
        <p:spPr>
          <a:xfrm flipV="1">
            <a:off x="1600200" y="2743200"/>
            <a:ext cx="800100" cy="2743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66800" y="5486400"/>
            <a:ext cx="2133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Filtered  fuel Pressure sensor &amp; Fuel Temp sensor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Fuel system in Engine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705" y="1219200"/>
            <a:ext cx="785258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971800" y="4572000"/>
            <a:ext cx="2590800" cy="1143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62600" y="5715000"/>
            <a:ext cx="1981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Unfiltered fuel pressure sensor</a:t>
            </a:r>
            <a:endParaRPr lang="en-US" sz="1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90800" y="1905000"/>
            <a:ext cx="609600" cy="1143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0" y="1676400"/>
            <a:ext cx="1981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Filtered fuel pressure sensor &amp; Fuel Temperature sensor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2438400" y="4724400"/>
            <a:ext cx="304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743200" y="4953000"/>
            <a:ext cx="11430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10000" y="6172200"/>
            <a:ext cx="2438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Fuel/Water level sensor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85801"/>
            <a:ext cx="769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6400800" y="3581400"/>
            <a:ext cx="0" cy="1066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86400" y="43434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Pre-Lube Pump</a:t>
            </a:r>
            <a:endParaRPr lang="en-US" sz="10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>
          <a:xfrm flipH="1">
            <a:off x="6172200" y="4648200"/>
            <a:ext cx="228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V="1">
            <a:off x="4984750" y="4006850"/>
            <a:ext cx="1079500" cy="228600"/>
          </a:xfrm>
          <a:prstGeom prst="bentConnector3">
            <a:avLst>
              <a:gd name="adj1" fmla="val -48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181600" y="3429000"/>
            <a:ext cx="152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876800" y="3657600"/>
            <a:ext cx="381000" cy="2133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800600" y="5791200"/>
            <a:ext cx="2286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Unfiltered  Engine oil Pressure Sensor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3810000" y="373380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22" idx="2"/>
          </p:cNvCxnSpPr>
          <p:nvPr/>
        </p:nvCxnSpPr>
        <p:spPr>
          <a:xfrm flipV="1">
            <a:off x="3352800" y="4038600"/>
            <a:ext cx="609600" cy="175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362200" y="5791200"/>
            <a:ext cx="1905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Engine  Oil Temperature sensor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1524000" y="281940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14400" y="3124200"/>
            <a:ext cx="609600" cy="2590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28600" y="5715000"/>
            <a:ext cx="1676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Filtered oil pressure sensor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8534400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1752600"/>
            <a:ext cx="16764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72200" y="1524000"/>
            <a:ext cx="2590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Coolant Temperature sensor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200" dirty="0" smtClean="0"/>
              <a:t>Engine features –few examples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 smtClean="0"/>
              <a:t>Desired Engine speed/Engine Speed controlling features</a:t>
            </a:r>
          </a:p>
          <a:p>
            <a:pPr marL="514350" indent="-514350">
              <a:buAutoNum type="arabicParenR"/>
            </a:pPr>
            <a:r>
              <a:rPr lang="en-US" dirty="0" smtClean="0"/>
              <a:t>Request from Throttle</a:t>
            </a:r>
          </a:p>
          <a:p>
            <a:pPr marL="514350" indent="-514350">
              <a:buNone/>
            </a:pPr>
            <a:r>
              <a:rPr lang="en-US" dirty="0" smtClean="0"/>
              <a:t>2) Engine speed elevation during cold start</a:t>
            </a:r>
          </a:p>
          <a:p>
            <a:pPr marL="514350" indent="-514350">
              <a:buNone/>
            </a:pPr>
            <a:r>
              <a:rPr lang="en-US" dirty="0" smtClean="0"/>
              <a:t>3) Cruise Control</a:t>
            </a:r>
          </a:p>
          <a:p>
            <a:pPr marL="514350" indent="-514350">
              <a:buNone/>
            </a:pPr>
            <a:r>
              <a:rPr lang="en-US" dirty="0" smtClean="0"/>
              <a:t>4) Request from other machinery in the vehicle</a:t>
            </a:r>
            <a:endParaRPr lang="en-US" dirty="0"/>
          </a:p>
          <a:p>
            <a:pPr marL="514350" indent="-514350">
              <a:buNone/>
            </a:pPr>
            <a:r>
              <a:rPr lang="en-US" dirty="0" smtClean="0"/>
              <a:t>		Ex: Lifting more debris using the bucket in </a:t>
            </a:r>
            <a:r>
              <a:rPr lang="en-US" dirty="0" err="1" smtClean="0"/>
              <a:t>hexcavator</a:t>
            </a:r>
            <a:endParaRPr 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Engine features –few examples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/>
          <a:lstStyle/>
          <a:p>
            <a:r>
              <a:rPr lang="en-US" dirty="0" smtClean="0"/>
              <a:t>Fluid level sensing in Engines</a:t>
            </a:r>
          </a:p>
          <a:p>
            <a:pPr marL="514350" indent="-514350">
              <a:buAutoNum type="arabicParenR"/>
            </a:pPr>
            <a:r>
              <a:rPr lang="en-US" dirty="0" smtClean="0"/>
              <a:t>Fuel Level sensing</a:t>
            </a:r>
          </a:p>
          <a:p>
            <a:pPr marL="514350" indent="-514350">
              <a:buAutoNum type="arabicParenR"/>
            </a:pPr>
            <a:r>
              <a:rPr lang="en-US" dirty="0" smtClean="0"/>
              <a:t>Oil Level sensing</a:t>
            </a:r>
          </a:p>
          <a:p>
            <a:pPr marL="514350" indent="-514350">
              <a:buAutoNum type="arabicParenR"/>
            </a:pPr>
            <a:r>
              <a:rPr lang="en-US" dirty="0" smtClean="0"/>
              <a:t>Coolant level sensing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Engine features – few examples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Events/Diagnostics reporting due to system failures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Oil filter clogging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Fuel filter clogging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Air filter clogging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Low Engine oil Pressure    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/>
              <a:t>Engine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 Generation </a:t>
            </a:r>
            <a:r>
              <a:rPr lang="en-US" sz="2400" dirty="0" smtClean="0"/>
              <a:t>: Ex: Power Generators(EPG)</a:t>
            </a:r>
          </a:p>
          <a:p>
            <a:r>
              <a:rPr lang="en-US" dirty="0" smtClean="0"/>
              <a:t>Marine</a:t>
            </a:r>
            <a:r>
              <a:rPr lang="en-US" sz="2400" dirty="0" smtClean="0"/>
              <a:t>  : Engines are used for two purposes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smtClean="0"/>
              <a:t>	         a) Primary :For propulsion(</a:t>
            </a:r>
            <a:r>
              <a:rPr lang="en-US" sz="2400" dirty="0" err="1" smtClean="0"/>
              <a:t>I,e</a:t>
            </a:r>
            <a:r>
              <a:rPr lang="en-US" sz="2400" dirty="0" smtClean="0"/>
              <a:t> movement of ship)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b)</a:t>
            </a:r>
            <a:r>
              <a:rPr lang="en-US" sz="2400" dirty="0" err="1" smtClean="0"/>
              <a:t>Auxillary</a:t>
            </a:r>
            <a:r>
              <a:rPr lang="en-US" sz="2400" dirty="0" smtClean="0"/>
              <a:t> : For generating power for usage on ship</a:t>
            </a:r>
          </a:p>
          <a:p>
            <a:r>
              <a:rPr lang="en-US" sz="3500" dirty="0" smtClean="0"/>
              <a:t>Locomotives</a:t>
            </a:r>
            <a:r>
              <a:rPr lang="en-US" sz="2400" dirty="0" smtClean="0"/>
              <a:t> : Engines which are used in Trains</a:t>
            </a:r>
          </a:p>
          <a:p>
            <a:r>
              <a:rPr lang="en-US" sz="3500" dirty="0" smtClean="0"/>
              <a:t>Industrial applications </a:t>
            </a:r>
            <a:r>
              <a:rPr lang="en-US" sz="2400" dirty="0" smtClean="0"/>
              <a:t>:  EX : RIGS( Drilling machines Used in mining), Shovels(large machines used for moving mined materials)</a:t>
            </a:r>
          </a:p>
          <a:p>
            <a:r>
              <a:rPr lang="en-US" sz="3500" dirty="0" smtClean="0"/>
              <a:t>Machines</a:t>
            </a:r>
            <a:r>
              <a:rPr lang="en-US" sz="2400" dirty="0" smtClean="0"/>
              <a:t> : </a:t>
            </a:r>
            <a:endParaRPr lang="en-US" sz="2400" dirty="0"/>
          </a:p>
          <a:p>
            <a:pPr lvl="3"/>
            <a:r>
              <a:rPr lang="en-US" sz="1800" dirty="0" smtClean="0"/>
              <a:t>On Highway applications : Ex : On Highway trucks, Motor Graders etc</a:t>
            </a:r>
          </a:p>
          <a:p>
            <a:pPr lvl="3"/>
            <a:r>
              <a:rPr lang="en-US" sz="1800" dirty="0" smtClean="0"/>
              <a:t>Off Highway applications : Ex: Off Highway Trucks(Large mining trucks) 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"/>
            <a:ext cx="73151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Basic components of Automotive System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Power Train System:</a:t>
            </a:r>
          </a:p>
          <a:p>
            <a:pPr marL="514350" indent="-514350">
              <a:buNone/>
            </a:pPr>
            <a:r>
              <a:rPr lang="en-US" dirty="0"/>
              <a:t> </a:t>
            </a:r>
            <a:r>
              <a:rPr lang="en-US" dirty="0" smtClean="0"/>
              <a:t>1. Power Generation    :</a:t>
            </a:r>
          </a:p>
          <a:p>
            <a:pPr marL="514350" indent="-514350">
              <a:buNone/>
            </a:pPr>
            <a:r>
              <a:rPr lang="en-US" sz="2400" dirty="0"/>
              <a:t>	</a:t>
            </a:r>
            <a:r>
              <a:rPr lang="en-US" sz="2400" dirty="0" smtClean="0"/>
              <a:t>		Responsible for generation of power( Engine)</a:t>
            </a:r>
          </a:p>
          <a:p>
            <a:pPr marL="514350" indent="-514350">
              <a:buNone/>
            </a:pPr>
            <a:r>
              <a:rPr lang="en-US" dirty="0" smtClean="0"/>
              <a:t>2. Power Transmission : </a:t>
            </a:r>
          </a:p>
          <a:p>
            <a:pPr marL="514350" indent="-514350">
              <a:buNone/>
            </a:pPr>
            <a:r>
              <a:rPr lang="en-US" dirty="0"/>
              <a:t>	</a:t>
            </a:r>
            <a:r>
              <a:rPr lang="en-US" sz="2400" dirty="0" smtClean="0"/>
              <a:t>Responsible for transferring the power generated by Engine to the wheels of the vehicle(Gear/Transmission, clutch etc 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Basic components of Automotive system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en-US" dirty="0" smtClean="0"/>
              <a:t>B. Chassis System</a:t>
            </a:r>
          </a:p>
          <a:p>
            <a:pPr marL="514350" indent="-514350">
              <a:buAutoNum type="arabicPeriod"/>
            </a:pPr>
            <a:r>
              <a:rPr lang="en-US" dirty="0" smtClean="0"/>
              <a:t>Suspension &amp; shock absorbers </a:t>
            </a:r>
          </a:p>
          <a:p>
            <a:pPr marL="1771650" lvl="3" indent="-514350">
              <a:buNone/>
            </a:pPr>
            <a:r>
              <a:rPr lang="en-US" dirty="0" smtClean="0"/>
              <a:t>Used for reducing jerks  &amp; provide comfort</a:t>
            </a:r>
          </a:p>
          <a:p>
            <a:pPr marL="514350" indent="-514350">
              <a:buAutoNum type="arabicPeriod"/>
            </a:pPr>
            <a:r>
              <a:rPr lang="en-US" dirty="0" smtClean="0"/>
              <a:t>Braking  </a:t>
            </a:r>
          </a:p>
          <a:p>
            <a:pPr marL="1771650" lvl="3" indent="-514350">
              <a:buNone/>
            </a:pPr>
            <a:r>
              <a:rPr lang="en-US" dirty="0" smtClean="0"/>
              <a:t>Used for  regulating  the vehicle speed </a:t>
            </a:r>
          </a:p>
          <a:p>
            <a:pPr marL="514350" indent="-514350">
              <a:buAutoNum type="arabicPeriod" startAt="3"/>
            </a:pPr>
            <a:r>
              <a:rPr lang="en-US" dirty="0" smtClean="0"/>
              <a:t>Utility</a:t>
            </a:r>
          </a:p>
          <a:p>
            <a:pPr marL="514350" indent="-514350">
              <a:buNone/>
            </a:pPr>
            <a:r>
              <a:rPr lang="en-US" dirty="0"/>
              <a:t>	</a:t>
            </a:r>
            <a:r>
              <a:rPr lang="en-US" dirty="0" smtClean="0"/>
              <a:t>	    </a:t>
            </a:r>
            <a:r>
              <a:rPr lang="en-US" sz="2600" dirty="0" smtClean="0"/>
              <a:t>Used for achieving the functionality of the vehicle Ex: Bucket on </a:t>
            </a:r>
            <a:r>
              <a:rPr lang="en-US" sz="2600" dirty="0" err="1" smtClean="0"/>
              <a:t>Hexcavator</a:t>
            </a:r>
            <a:r>
              <a:rPr lang="en-US" sz="2600" dirty="0" smtClean="0"/>
              <a:t> , Bucket on trucks etc</a:t>
            </a:r>
          </a:p>
          <a:p>
            <a:pPr marL="514350" indent="-514350">
              <a:buNone/>
            </a:pPr>
            <a:r>
              <a:rPr lang="en-US" dirty="0"/>
              <a:t>4</a:t>
            </a:r>
            <a:r>
              <a:rPr lang="en-US" dirty="0" smtClean="0"/>
              <a:t>.  Steering </a:t>
            </a:r>
          </a:p>
          <a:p>
            <a:pPr marL="1771650" lvl="3" indent="-514350">
              <a:buNone/>
            </a:pPr>
            <a:r>
              <a:rPr lang="en-US" dirty="0" smtClean="0"/>
              <a:t>Used for controlling the direction of vehicle movement</a:t>
            </a:r>
          </a:p>
          <a:p>
            <a:pPr marL="1771650" lvl="3" indent="-514350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Basic components of  Automobile system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4100" dirty="0" smtClean="0"/>
              <a:t>C. Telematics &amp; Infotainment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600" dirty="0" smtClean="0"/>
              <a:t>Infotainment:</a:t>
            </a:r>
          </a:p>
          <a:p>
            <a:pPr marL="514350" indent="-51435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3400" dirty="0" smtClean="0"/>
              <a:t>Provides driver with the  information of the vehicle like speed, fuel level etc and also in few cases entertainment systems like DVD players , radio etc  EX: Digital speedometer , digital fuel indicators etc</a:t>
            </a:r>
          </a:p>
          <a:p>
            <a:pPr marL="514350" indent="-514350">
              <a:buAutoNum type="arabicPeriod" startAt="2"/>
            </a:pPr>
            <a:r>
              <a:rPr lang="en-US" sz="4600" dirty="0" smtClean="0"/>
              <a:t>Telematics :</a:t>
            </a:r>
          </a:p>
          <a:p>
            <a:pPr marL="514350" indent="-514350">
              <a:buNone/>
            </a:pPr>
            <a:r>
              <a:rPr lang="en-US" dirty="0"/>
              <a:t>	</a:t>
            </a:r>
            <a:r>
              <a:rPr lang="en-US" dirty="0" smtClean="0"/>
              <a:t>	Provides with the capability of remotely monitoring the vehicle’s usage efficiency by collecting and transmitting the information like fuel burnt, engine operating hours, device location through GPS, idle time etc.</a:t>
            </a:r>
          </a:p>
          <a:p>
            <a:pPr marL="514350" indent="-51435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Need for Electronic control modules for Engines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 smtClean="0"/>
              <a:t>Fast Response with Engine efficiency optimization </a:t>
            </a:r>
          </a:p>
          <a:p>
            <a:r>
              <a:rPr lang="en-US" dirty="0" smtClean="0"/>
              <a:t>Machine Integration</a:t>
            </a:r>
          </a:p>
          <a:p>
            <a:r>
              <a:rPr lang="en-US" dirty="0" smtClean="0"/>
              <a:t>Meeting Emission standards</a:t>
            </a:r>
          </a:p>
          <a:p>
            <a:r>
              <a:rPr lang="en-US" dirty="0" smtClean="0"/>
              <a:t>Reduce Engine wear and tear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ECM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3657600"/>
            <a:ext cx="6324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867400" y="25908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Xsmn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6800" y="4267200"/>
            <a:ext cx="1295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VIMS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71800" y="2590800"/>
            <a:ext cx="1295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76400" y="4267200"/>
            <a:ext cx="1295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86000" y="3657600"/>
            <a:ext cx="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86400" y="3657600"/>
            <a:ext cx="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733800" y="3200400"/>
            <a:ext cx="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6" idx="2"/>
          </p:cNvCxnSpPr>
          <p:nvPr/>
        </p:nvCxnSpPr>
        <p:spPr>
          <a:xfrm flipV="1">
            <a:off x="6477000" y="3200400"/>
            <a:ext cx="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00200" y="3352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J1939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600200" y="3657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62200" y="3886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Engine speed</a:t>
            </a:r>
          </a:p>
          <a:p>
            <a:r>
              <a:rPr lang="en-US" sz="900" b="1" dirty="0" smtClean="0"/>
              <a:t>Engine operating hours</a:t>
            </a:r>
            <a:endParaRPr lang="en-US" sz="9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886200" y="3200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Park brake ,</a:t>
            </a:r>
            <a:r>
              <a:rPr lang="en-US" sz="900" b="1" dirty="0" err="1" smtClean="0"/>
              <a:t>keyswitch</a:t>
            </a:r>
            <a:endParaRPr lang="en-US" sz="9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6200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001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</TotalTime>
  <Words>266</Words>
  <Application>Microsoft Office PowerPoint</Application>
  <PresentationFormat>On-screen Show (4:3)</PresentationFormat>
  <Paragraphs>84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Engine applications Knowledge sharing</vt:lpstr>
      <vt:lpstr>Engine Applications</vt:lpstr>
      <vt:lpstr>Basic components of Automotive System</vt:lpstr>
      <vt:lpstr>Basic components of Automotive system</vt:lpstr>
      <vt:lpstr>Basic components of  Automobile system</vt:lpstr>
      <vt:lpstr>Need for Electronic control modules for Engines</vt:lpstr>
      <vt:lpstr>Example of ECM network</vt:lpstr>
      <vt:lpstr>PowerPoint Presentation</vt:lpstr>
      <vt:lpstr>PowerPoint Presentation</vt:lpstr>
      <vt:lpstr>PowerPoint Presentation</vt:lpstr>
      <vt:lpstr>Air Intake system in Engine</vt:lpstr>
      <vt:lpstr>PowerPoint Presentation</vt:lpstr>
      <vt:lpstr>Fuel system in Engine </vt:lpstr>
      <vt:lpstr>PowerPoint Presentation</vt:lpstr>
      <vt:lpstr>PowerPoint Presentation</vt:lpstr>
      <vt:lpstr>Engine features –few examples</vt:lpstr>
      <vt:lpstr>Engine features –few examples</vt:lpstr>
      <vt:lpstr>Engine features – few examples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Laxmisagar Kulkarni</dc:creator>
  <cp:lastModifiedBy>Vidyanatha Nalla</cp:lastModifiedBy>
  <cp:revision>135</cp:revision>
  <dcterms:created xsi:type="dcterms:W3CDTF">2018-10-03T08:28:47Z</dcterms:created>
  <dcterms:modified xsi:type="dcterms:W3CDTF">2018-10-11T12:33:48Z</dcterms:modified>
</cp:coreProperties>
</file>